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9" r:id="rId12"/>
    <p:sldId id="266" r:id="rId13"/>
    <p:sldId id="267" r:id="rId14"/>
    <p:sldId id="268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2FA605-D581-455C-B43B-D0D09BA50EA6}" type="datetimeFigureOut">
              <a:rPr lang="en-IN" smtClean="0"/>
              <a:t>15-04-2023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59FA63-EF10-4766-87D2-191BEC13FE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6392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F6077-C1E9-4C46-A524-15F93AAC5E7C}" type="datetime1">
              <a:rPr lang="en-IN" smtClean="0"/>
              <a:t>15-04-2023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ACC28-8306-4E9D-BE21-D79E0D1E9D8C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901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EC077-05DA-4F11-9877-14C44F5521BC}" type="datetime1">
              <a:rPr lang="en-IN" smtClean="0"/>
              <a:t>15-04-2023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ACC28-8306-4E9D-BE21-D79E0D1E9D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4786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1353E-1A53-4577-AA8B-D191909C56DD}" type="datetime1">
              <a:rPr lang="en-IN" smtClean="0"/>
              <a:t>15-04-2023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ACC28-8306-4E9D-BE21-D79E0D1E9D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4600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36894"/>
            <a:ext cx="10058400" cy="145075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72367"/>
            <a:ext cx="1005840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7CA81-3094-4236-8ECF-7D5C563F917D}" type="datetime1">
              <a:rPr lang="en-IN" smtClean="0"/>
              <a:t>15-04-2023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ACC28-8306-4E9D-BE21-D79E0D1E9D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315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E52B8-446C-4197-B889-FE3D0B20D854}" type="datetime1">
              <a:rPr lang="en-IN" smtClean="0"/>
              <a:t>15-04-2023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ACC28-8306-4E9D-BE21-D79E0D1E9D8C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031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4E05-68E3-487F-9064-39905EFA1B4D}" type="datetime1">
              <a:rPr lang="en-IN" smtClean="0"/>
              <a:t>15-04-2023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ACC28-8306-4E9D-BE21-D79E0D1E9D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7021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CB9AF-EFB6-4F8C-AEB8-A56C6D7A31C3}" type="datetime1">
              <a:rPr lang="en-IN" smtClean="0"/>
              <a:t>15-04-2023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ACC28-8306-4E9D-BE21-D79E0D1E9D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8778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84F7E-923F-4CCC-A980-3C518AD4575E}" type="datetime1">
              <a:rPr lang="en-IN" smtClean="0"/>
              <a:t>15-04-2023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ACC28-8306-4E9D-BE21-D79E0D1E9D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2932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73D1D-4784-447A-9423-079EE2BCA798}" type="datetime1">
              <a:rPr lang="en-IN" smtClean="0"/>
              <a:t>15-04-2023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ACC28-8306-4E9D-BE21-D79E0D1E9D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9315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D03B3F8-ADB9-4FB9-BC79-588941B972F4}" type="datetime1">
              <a:rPr lang="en-IN" smtClean="0"/>
              <a:t>15-04-2023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D7ACC28-8306-4E9D-BE21-D79E0D1E9D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5585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F0E64-30E2-4C18-B73E-2B9F1698A4C8}" type="datetime1">
              <a:rPr lang="en-IN" smtClean="0"/>
              <a:t>15-04-2023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ACC28-8306-4E9D-BE21-D79E0D1E9D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140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5FF7091-7564-4CE3-8978-3B73BCD1BE2D}" type="datetime1">
              <a:rPr lang="en-IN" smtClean="0"/>
              <a:t>15-04-2023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D7ACC28-8306-4E9D-BE21-D79E0D1E9D8C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675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C9F3A-1CAD-7709-6A19-798064E971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2088776"/>
            <a:ext cx="10058400" cy="20929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4800" dirty="0"/>
              <a:t>Assessment of Speckle‑Pattern Quality using Deep‑Learning‑Based</a:t>
            </a:r>
            <a:br>
              <a:rPr lang="en-US" sz="4800" dirty="0"/>
            </a:br>
            <a:r>
              <a:rPr lang="en-US" sz="4800" dirty="0"/>
              <a:t>CNN</a:t>
            </a:r>
            <a:endParaRPr lang="en-IN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2A74B7-915F-51B6-55D3-983188A600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1600" dirty="0"/>
              <a:t>Paper by - T.H. Kwon, J. Park, H. Jeong, K. Park</a:t>
            </a:r>
          </a:p>
          <a:p>
            <a:pPr algn="ctr"/>
            <a:r>
              <a:rPr lang="en-IN" sz="1600" dirty="0"/>
              <a:t>Presentation by – Divyansh Sagar (MTech)</a:t>
            </a:r>
          </a:p>
        </p:txBody>
      </p:sp>
    </p:spTree>
    <p:extLst>
      <p:ext uri="{BB962C8B-B14F-4D97-AF65-F5344CB8AC3E}">
        <p14:creationId xmlns:p14="http://schemas.microsoft.com/office/powerpoint/2010/main" val="2899025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8AD7C-23C0-F919-7837-6C2C4EACA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762" y="993825"/>
            <a:ext cx="10058400" cy="4023360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Testing Case 1-</a:t>
            </a:r>
          </a:p>
          <a:p>
            <a:pPr marL="201168" lvl="1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EDA72-9B85-336B-21B9-D9AADFBE7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ACC28-8306-4E9D-BE21-D79E0D1E9D8C}" type="slidenum">
              <a:rPr lang="en-IN" smtClean="0"/>
              <a:t>10</a:t>
            </a:fld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4D869A3-A32F-490E-6915-6316487D0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62" y="300184"/>
            <a:ext cx="10079915" cy="582973"/>
          </a:xfrm>
        </p:spPr>
        <p:txBody>
          <a:bodyPr>
            <a:normAutofit/>
          </a:bodyPr>
          <a:lstStyle/>
          <a:p>
            <a:r>
              <a:rPr lang="en-IN" sz="3200" b="1" dirty="0"/>
              <a:t>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4AE1E8-B460-7F6D-1A1E-8531C1670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62" y="1523000"/>
            <a:ext cx="4952702" cy="459093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988297-088D-E559-6262-6C29620E93B2}"/>
              </a:ext>
            </a:extLst>
          </p:cNvPr>
          <p:cNvSpPr txBox="1">
            <a:spLocks/>
          </p:cNvSpPr>
          <p:nvPr/>
        </p:nvSpPr>
        <p:spPr>
          <a:xfrm>
            <a:off x="6096000" y="993825"/>
            <a:ext cx="5292436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Testing Case 2-</a:t>
            </a:r>
          </a:p>
          <a:p>
            <a:pPr marL="201168" lvl="1" indent="0">
              <a:buFont typeface="Calibri" pitchFamily="34" charset="0"/>
              <a:buNone/>
            </a:pP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AF0F5B-0139-EA8A-1F12-6A59CC58F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227" y="1523000"/>
            <a:ext cx="4946209" cy="459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02A625-D450-8CFB-E045-E7878831A2EF}"/>
              </a:ext>
            </a:extLst>
          </p:cNvPr>
          <p:cNvSpPr txBox="1"/>
          <p:nvPr/>
        </p:nvSpPr>
        <p:spPr>
          <a:xfrm>
            <a:off x="4096871" y="6197510"/>
            <a:ext cx="3675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Fig. 11&amp;12 </a:t>
            </a:r>
            <a:r>
              <a:rPr lang="en-US" sz="1200" dirty="0"/>
              <a:t>CNN prediction in relation with the target average errors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632357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F81C0-808C-8915-0D69-CE0B19583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ACC28-8306-4E9D-BE21-D79E0D1E9D8C}" type="slidenum">
              <a:rPr lang="en-IN" smtClean="0"/>
              <a:t>11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B47B1E-3EC2-33CE-96FB-A183DC830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941" y="878675"/>
            <a:ext cx="8245555" cy="408467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CD3E38A-AB21-C48A-F8F8-45560FEA4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62" y="300184"/>
            <a:ext cx="10079915" cy="582973"/>
          </a:xfrm>
        </p:spPr>
        <p:txBody>
          <a:bodyPr>
            <a:normAutofit/>
          </a:bodyPr>
          <a:lstStyle/>
          <a:p>
            <a:r>
              <a:rPr lang="en-IN" sz="3200" b="1" dirty="0"/>
              <a:t>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710BFA-8451-F9A2-7A26-56DCEB483F61}"/>
              </a:ext>
            </a:extLst>
          </p:cNvPr>
          <p:cNvSpPr txBox="1"/>
          <p:nvPr/>
        </p:nvSpPr>
        <p:spPr>
          <a:xfrm>
            <a:off x="3787588" y="5136777"/>
            <a:ext cx="46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Fig.13 Correlation coefficient with respect to the image size using       (a) the testing data and</a:t>
            </a:r>
          </a:p>
          <a:p>
            <a:pPr algn="ctr"/>
            <a:r>
              <a:rPr lang="en-US" sz="1200" dirty="0"/>
              <a:t>(b) the entire data (testing and training data)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2096776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4C0E3-0BA7-7FB1-1C4E-5DD5C4630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ACC28-8306-4E9D-BE21-D79E0D1E9D8C}" type="slidenum">
              <a:rPr lang="en-IN" smtClean="0"/>
              <a:t>12</a:t>
            </a:fld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B31108F-DD2E-0BDB-CF5D-F5FBD6295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62" y="300184"/>
            <a:ext cx="10079915" cy="582973"/>
          </a:xfrm>
        </p:spPr>
        <p:txBody>
          <a:bodyPr>
            <a:normAutofit/>
          </a:bodyPr>
          <a:lstStyle/>
          <a:p>
            <a:r>
              <a:rPr lang="en-IN" sz="3200" b="1" dirty="0"/>
              <a:t>RESULTS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C531F5-FBFE-B051-4C18-F81CE4788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762" y="993825"/>
            <a:ext cx="10058400" cy="4023360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Testing Case 3-</a:t>
            </a:r>
          </a:p>
          <a:p>
            <a:pPr marL="201168" lvl="1" indent="0">
              <a:buNone/>
            </a:pP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3AE805-BAF6-B9D5-5EDD-E2EDEAB42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636" y="1652630"/>
            <a:ext cx="8262651" cy="40376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FA817C-B41C-2E4B-AE95-A57D5095D6DD}"/>
              </a:ext>
            </a:extLst>
          </p:cNvPr>
          <p:cNvSpPr txBox="1"/>
          <p:nvPr/>
        </p:nvSpPr>
        <p:spPr>
          <a:xfrm>
            <a:off x="3666565" y="5782235"/>
            <a:ext cx="4742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Fig.15 (a) CNN prediction with TPB (2,370 testing data set), and </a:t>
            </a:r>
          </a:p>
          <a:p>
            <a:pPr algn="ctr"/>
            <a:r>
              <a:rPr lang="en-US" sz="1200" dirty="0"/>
              <a:t>(b) CNN prediction with mode-I crack-tip (2,370 testing data set) deformation fields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3716862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A3AC1-3551-3A5D-3D61-07ADC6126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ACC28-8306-4E9D-BE21-D79E0D1E9D8C}" type="slidenum">
              <a:rPr lang="en-IN" smtClean="0"/>
              <a:t>13</a:t>
            </a:fld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A4295A-36C9-7101-D861-10F672FBF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62" y="300184"/>
            <a:ext cx="10079915" cy="582973"/>
          </a:xfrm>
        </p:spPr>
        <p:txBody>
          <a:bodyPr>
            <a:normAutofit/>
          </a:bodyPr>
          <a:lstStyle/>
          <a:p>
            <a:r>
              <a:rPr lang="en-IN" sz="3200" b="1" dirty="0"/>
              <a:t>RESULTS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CEC5329-E07A-81A6-4BD4-7A926E794E3B}"/>
              </a:ext>
            </a:extLst>
          </p:cNvPr>
          <p:cNvSpPr txBox="1">
            <a:spLocks/>
          </p:cNvSpPr>
          <p:nvPr/>
        </p:nvSpPr>
        <p:spPr>
          <a:xfrm>
            <a:off x="720762" y="993825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Testing Case 4-</a:t>
            </a:r>
          </a:p>
          <a:p>
            <a:pPr marL="201168" lvl="1" indent="0">
              <a:buFont typeface="Calibri" pitchFamily="34" charset="0"/>
              <a:buNone/>
            </a:pP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4C005B-415B-FE42-5E1C-F33AF0CA4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62" y="1746818"/>
            <a:ext cx="4048462" cy="37569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42BF15-75AC-8114-699A-23F96D87AA59}"/>
              </a:ext>
            </a:extLst>
          </p:cNvPr>
          <p:cNvSpPr txBox="1"/>
          <p:nvPr/>
        </p:nvSpPr>
        <p:spPr>
          <a:xfrm>
            <a:off x="1016597" y="5587176"/>
            <a:ext cx="42313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/>
              <a:t>Fig.16 CNN prediction with 150 images</a:t>
            </a:r>
            <a:endParaRPr lang="en-IN"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74970B-436E-8E42-1460-13DB5ABBE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803" y="2900042"/>
            <a:ext cx="5296359" cy="9144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AC5299-B116-3BD7-AB84-3C929B4C9714}"/>
              </a:ext>
            </a:extLst>
          </p:cNvPr>
          <p:cNvSpPr txBox="1"/>
          <p:nvPr/>
        </p:nvSpPr>
        <p:spPr>
          <a:xfrm>
            <a:off x="6306664" y="4043239"/>
            <a:ext cx="3648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Table 2. </a:t>
            </a:r>
            <a:r>
              <a:rPr lang="en-US" sz="1200" dirty="0"/>
              <a:t>Comparison of correlation coefficients between existing</a:t>
            </a:r>
          </a:p>
          <a:p>
            <a:pPr algn="ctr"/>
            <a:r>
              <a:rPr lang="en-US" sz="1200" dirty="0"/>
              <a:t>measures and CNN (150 × 150 images)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668590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AB086-6E6A-C8A5-BAF6-0BCE7CC42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762" y="1110367"/>
            <a:ext cx="10058400" cy="4023360"/>
          </a:xfrm>
        </p:spPr>
        <p:txBody>
          <a:bodyPr>
            <a:normAutofit/>
          </a:bodyPr>
          <a:lstStyle/>
          <a:p>
            <a:pPr lvl="1">
              <a:spcBef>
                <a:spcPts val="10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IN" sz="2400" dirty="0"/>
              <a:t>CNN model displayed better learning capability of speckle pattern than other metric.</a:t>
            </a:r>
          </a:p>
          <a:p>
            <a:pPr lvl="1">
              <a:spcBef>
                <a:spcPts val="10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IN" sz="2400" dirty="0"/>
              <a:t>They discovered that reducing the size of image more than a threshold can lead to errors, since it led to blurry images.</a:t>
            </a:r>
          </a:p>
          <a:p>
            <a:pPr lvl="1">
              <a:spcBef>
                <a:spcPts val="10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IN" sz="2400" dirty="0"/>
              <a:t>An online platform can be created so that various labs can upload their DIC images for better training and development of the CNN.</a:t>
            </a:r>
          </a:p>
          <a:p>
            <a:pPr lvl="1">
              <a:spcBef>
                <a:spcPts val="10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IN" sz="2400" dirty="0"/>
              <a:t>Can also infer that the CNN is bad at extrapolation, for smaller size images it is better to train the CNN only on smaller size images. </a:t>
            </a:r>
          </a:p>
          <a:p>
            <a:pPr lvl="1">
              <a:spcBef>
                <a:spcPts val="10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DCBEE-9F25-7CA3-B9A1-D2C9BA790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ACC28-8306-4E9D-BE21-D79E0D1E9D8C}" type="slidenum">
              <a:rPr lang="en-IN" smtClean="0"/>
              <a:t>14</a:t>
            </a:fld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F05DA35-C69A-7826-1DD5-2B296636B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62" y="300184"/>
            <a:ext cx="10079915" cy="582973"/>
          </a:xfrm>
        </p:spPr>
        <p:txBody>
          <a:bodyPr>
            <a:normAutofit/>
          </a:bodyPr>
          <a:lstStyle/>
          <a:p>
            <a:r>
              <a:rPr lang="en-IN" sz="3200" b="1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907328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A64332-F351-B8B9-4230-CBFA41CA2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ACC28-8306-4E9D-BE21-D79E0D1E9D8C}" type="slidenum">
              <a:rPr lang="en-IN" smtClean="0"/>
              <a:t>15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6EAA57-E4BC-4819-F8ED-EC283B2B4C74}"/>
              </a:ext>
            </a:extLst>
          </p:cNvPr>
          <p:cNvSpPr txBox="1"/>
          <p:nvPr/>
        </p:nvSpPr>
        <p:spPr>
          <a:xfrm>
            <a:off x="1846729" y="3059668"/>
            <a:ext cx="5800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60079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5ED3E-33DE-C3EF-DB00-31419C6F5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62" y="300184"/>
            <a:ext cx="10079915" cy="582973"/>
          </a:xfrm>
        </p:spPr>
        <p:txBody>
          <a:bodyPr>
            <a:normAutofit/>
          </a:bodyPr>
          <a:lstStyle/>
          <a:p>
            <a:r>
              <a:rPr lang="en-IN" sz="3200" b="1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F59CA-901E-5DFE-8153-1F6176D7A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762" y="1021479"/>
            <a:ext cx="6908203" cy="4815041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Digital image correlation (DIC) is a non-contact surface measurement technique used for deformation measurements.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It is generally done in three steps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First, a speckle patter is generated using a nozzle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374151"/>
                </a:solidFill>
                <a:effectLst/>
              </a:rPr>
              <a:t>High-quality speckle patterns are important for successful DIC assessments.</a:t>
            </a:r>
            <a:r>
              <a:rPr lang="en-US" sz="2400" b="1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Second, the reference and deformed photos are taken using a high quality camera.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Third, the image is analyzed for displacement or strain fields.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8C5D6-ECE1-4596-7619-0471626FE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ACC28-8306-4E9D-BE21-D79E0D1E9D8C}" type="slidenum">
              <a:rPr lang="en-IN" smtClean="0"/>
              <a:t>2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A4BE0C-A2C3-0D53-03A3-BDB94D399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447" y="407739"/>
            <a:ext cx="4764550" cy="17285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8A3D5C-6CCC-B7C1-EA43-12AA7FA6A317}"/>
              </a:ext>
            </a:extLst>
          </p:cNvPr>
          <p:cNvSpPr txBox="1"/>
          <p:nvPr/>
        </p:nvSpPr>
        <p:spPr>
          <a:xfrm>
            <a:off x="8008905" y="2136246"/>
            <a:ext cx="3783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Fig1. Digital Image Correlation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23ADC4-FB00-F95D-F335-07DA55F91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546" y="2665681"/>
            <a:ext cx="3783106" cy="32060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821816-8534-3C0F-7C66-E983F1DD81EA}"/>
              </a:ext>
            </a:extLst>
          </p:cNvPr>
          <p:cNvSpPr txBox="1"/>
          <p:nvPr/>
        </p:nvSpPr>
        <p:spPr>
          <a:xfrm>
            <a:off x="7858185" y="5996411"/>
            <a:ext cx="3933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Fig2. DIC setup</a:t>
            </a:r>
          </a:p>
        </p:txBody>
      </p:sp>
    </p:spTree>
    <p:extLst>
      <p:ext uri="{BB962C8B-B14F-4D97-AF65-F5344CB8AC3E}">
        <p14:creationId xmlns:p14="http://schemas.microsoft.com/office/powerpoint/2010/main" val="2401793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8A57D-4AFC-8BE6-E384-EBE8DE1D5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762" y="1020720"/>
            <a:ext cx="7715026" cy="4949773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900" dirty="0"/>
              <a:t>In DIC, error is related to several factors such as speckle pattern,         image acquisition, systematic procedure and experimental      environment.</a:t>
            </a:r>
          </a:p>
          <a:p>
            <a:pPr lvl="1">
              <a:lnSpc>
                <a:spcPct val="10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900" dirty="0"/>
              <a:t>Specially speckle pattern can have huge impact on the error.</a:t>
            </a:r>
          </a:p>
          <a:p>
            <a:pPr lvl="1">
              <a:lnSpc>
                <a:spcPct val="10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900" dirty="0"/>
              <a:t>Qualities required in good speckle pattern are, </a:t>
            </a:r>
          </a:p>
          <a:p>
            <a:pPr lvl="1">
              <a:lnSpc>
                <a:spcPct val="10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high contrast among large grayscale intensity gradients, </a:t>
            </a:r>
          </a:p>
          <a:p>
            <a:pPr lvl="1">
              <a:lnSpc>
                <a:spcPct val="10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randomness on non-periodic and nonrepetitive patterns, </a:t>
            </a:r>
          </a:p>
          <a:p>
            <a:pPr lvl="1">
              <a:lnSpc>
                <a:spcPct val="10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isotropy of directionality in a pattern, and stability of tight attachment to a sample surface.</a:t>
            </a:r>
            <a:r>
              <a:rPr lang="en-IN" sz="1900" dirty="0"/>
              <a:t>  </a:t>
            </a:r>
          </a:p>
          <a:p>
            <a:pPr lvl="1">
              <a:lnSpc>
                <a:spcPct val="10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900" dirty="0"/>
              <a:t>Several attempts have been made to asses the quality of speckle pattern.</a:t>
            </a:r>
          </a:p>
          <a:p>
            <a:pPr lvl="1">
              <a:lnSpc>
                <a:spcPct val="10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sum of square of subset intensity gradients (SSSIG) metric, mean intensity gradient (MIG), mean subset fluctuation (MSF) are a few examples</a:t>
            </a:r>
            <a:r>
              <a:rPr lang="en-US" dirty="0"/>
              <a:t>. 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C1C74-D01D-9383-E25C-022386F5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ACC28-8306-4E9D-BE21-D79E0D1E9D8C}" type="slidenum">
              <a:rPr lang="en-IN" smtClean="0"/>
              <a:t>3</a:t>
            </a:fld>
            <a:endParaRPr lang="en-I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59544B8-0727-C8B1-0511-C43416D8E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62" y="300184"/>
            <a:ext cx="10079915" cy="582973"/>
          </a:xfrm>
        </p:spPr>
        <p:txBody>
          <a:bodyPr>
            <a:normAutofit/>
          </a:bodyPr>
          <a:lstStyle/>
          <a:p>
            <a:r>
              <a:rPr lang="en-IN" sz="3200" b="1" dirty="0"/>
              <a:t>BACKGROUND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0572E8-E1C9-EBB0-85EB-8422FA96C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966" y="2838278"/>
            <a:ext cx="2867025" cy="2771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BC77114-3307-C94A-36A0-6FA06B005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250" y="557012"/>
            <a:ext cx="4223497" cy="12527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BA3CF5-46E0-DBE5-1D5F-FAA1EF70689F}"/>
              </a:ext>
            </a:extLst>
          </p:cNvPr>
          <p:cNvSpPr txBox="1"/>
          <p:nvPr/>
        </p:nvSpPr>
        <p:spPr>
          <a:xfrm>
            <a:off x="8857720" y="1918447"/>
            <a:ext cx="26135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Fig3. Three different speckle patterns with a speckle diameter of 5 pixels and a coverage of 10% (left), 30% (middle) and 50% (right) </a:t>
            </a:r>
          </a:p>
          <a:p>
            <a:pPr algn="ctr"/>
            <a:br>
              <a:rPr lang="en-US" sz="1200" dirty="0">
                <a:effectLst/>
              </a:rPr>
            </a:br>
            <a:endParaRPr lang="en-IN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328739-C221-4F4D-20A0-B89D0D07AE7D}"/>
              </a:ext>
            </a:extLst>
          </p:cNvPr>
          <p:cNvSpPr txBox="1"/>
          <p:nvPr/>
        </p:nvSpPr>
        <p:spPr>
          <a:xfrm>
            <a:off x="9197788" y="5755341"/>
            <a:ext cx="2205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Fig4. Speckle pattern</a:t>
            </a:r>
          </a:p>
        </p:txBody>
      </p:sp>
    </p:spTree>
    <p:extLst>
      <p:ext uri="{BB962C8B-B14F-4D97-AF65-F5344CB8AC3E}">
        <p14:creationId xmlns:p14="http://schemas.microsoft.com/office/powerpoint/2010/main" val="117258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F24BB-D985-EDD6-2F38-72A4E9ABE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514154"/>
            <a:ext cx="10058400" cy="4023360"/>
          </a:xfrm>
        </p:spPr>
        <p:txBody>
          <a:bodyPr>
            <a:normAutofit/>
          </a:bodyPr>
          <a:lstStyle/>
          <a:p>
            <a:pPr lvl="1" algn="ctr">
              <a:buFont typeface="Arial" panose="020B0604020202020204" pitchFamily="34" charset="0"/>
              <a:buChar char="•"/>
            </a:pPr>
            <a:r>
              <a:rPr lang="en-IN" sz="3200" dirty="0"/>
              <a:t>Finding a New method to assess speckle pattern using CNN without any pre – existing qualitative knowledge.</a:t>
            </a:r>
          </a:p>
          <a:p>
            <a:pPr lvl="1" algn="ctr">
              <a:buFont typeface="Arial" panose="020B0604020202020204" pitchFamily="34" charset="0"/>
              <a:buChar char="•"/>
            </a:pPr>
            <a:r>
              <a:rPr lang="en-IN" sz="3200" dirty="0"/>
              <a:t>CNN will account for unknown(or uncovered) features of speckle pattern.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97C6B-FCCE-441C-DAE0-6774AEC37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ACC28-8306-4E9D-BE21-D79E0D1E9D8C}" type="slidenum">
              <a:rPr lang="en-IN" smtClean="0"/>
              <a:t>4</a:t>
            </a:fld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B74499-36C0-197A-E8CC-ED8BC05FA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2568" y="1064556"/>
            <a:ext cx="10079915" cy="582973"/>
          </a:xfrm>
        </p:spPr>
        <p:txBody>
          <a:bodyPr>
            <a:noAutofit/>
          </a:bodyPr>
          <a:lstStyle/>
          <a:p>
            <a:pPr algn="ctr"/>
            <a:r>
              <a:rPr lang="en-IN" sz="4000" b="1" dirty="0"/>
              <a:t>AUTHOR’S OBJECTIVES</a:t>
            </a:r>
          </a:p>
        </p:txBody>
      </p:sp>
    </p:spTree>
    <p:extLst>
      <p:ext uri="{BB962C8B-B14F-4D97-AF65-F5344CB8AC3E}">
        <p14:creationId xmlns:p14="http://schemas.microsoft.com/office/powerpoint/2010/main" val="1537931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A512E-A47D-EB83-6FD5-AC3DBDCC9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762" y="1220521"/>
            <a:ext cx="4998720" cy="4552750"/>
          </a:xfrm>
        </p:spPr>
        <p:txBody>
          <a:bodyPr>
            <a:normAutofit lnSpcReduction="100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IN" sz="2400" dirty="0"/>
              <a:t>15 speckle patterns were generated.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400" dirty="0"/>
              <a:t>Nozzle size – 0.2, 0.5, 0.8, 1.0 and 1.2 mm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400" dirty="0"/>
              <a:t>Spraying time – short, intermediate, long.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400" dirty="0"/>
              <a:t>3000x3000 size of original images cut into various smaller size for training data.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150×150, 200×200, 250×250, 300×300, 500×500, 800×800, 1000×1000, and 1500 × 1500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Total 13,905 images were created for data set.</a:t>
            </a:r>
            <a:endParaRPr lang="en-IN" sz="2400" dirty="0"/>
          </a:p>
          <a:p>
            <a:pPr marL="201168" lvl="1" indent="0">
              <a:buNone/>
            </a:pPr>
            <a:endParaRPr lang="en-IN" sz="2400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D1E83-8C2B-23E1-BAE5-E63C1AA1A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ACC28-8306-4E9D-BE21-D79E0D1E9D8C}" type="slidenum">
              <a:rPr lang="en-IN" smtClean="0"/>
              <a:t>5</a:t>
            </a:fld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9C7620C-91FD-9FE2-5387-7390265F1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62" y="300184"/>
            <a:ext cx="10079915" cy="582973"/>
          </a:xfrm>
        </p:spPr>
        <p:txBody>
          <a:bodyPr>
            <a:normAutofit/>
          </a:bodyPr>
          <a:lstStyle/>
          <a:p>
            <a:r>
              <a:rPr lang="en-IN" sz="3200" b="1" dirty="0"/>
              <a:t>METHODOLOGY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BB1821-02E4-5312-B7E2-920F1AA45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33090"/>
            <a:ext cx="4704677" cy="60101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5C2CB9-D6EA-D6BE-BBCF-E501ECEE9128}"/>
              </a:ext>
            </a:extLst>
          </p:cNvPr>
          <p:cNvSpPr txBox="1"/>
          <p:nvPr/>
        </p:nvSpPr>
        <p:spPr>
          <a:xfrm>
            <a:off x="6248400" y="6089107"/>
            <a:ext cx="4704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/>
              <a:t>Fig.5 Fifteen cases of speckle patterns with different nozzle sizes</a:t>
            </a:r>
          </a:p>
          <a:p>
            <a:pPr algn="ctr"/>
            <a:r>
              <a:rPr lang="en-US" sz="1200" b="0" i="0" u="none" strike="noStrike" baseline="0" dirty="0"/>
              <a:t>and spraying times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3075262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C974F-597A-17A0-CFEA-E8CC425CD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762" y="1146226"/>
            <a:ext cx="10058400" cy="4023360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3 cases of synthetic displacement field was generated. Uniaxial compression, Bending, mode 1 crack.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A9B902-129C-66D8-A8B6-6938EEDC1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ACC28-8306-4E9D-BE21-D79E0D1E9D8C}" type="slidenum">
              <a:rPr lang="en-IN" smtClean="0"/>
              <a:t>6</a:t>
            </a:fld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AE4B8C-A6AB-BDD9-C619-6BC7126AE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62" y="300184"/>
            <a:ext cx="10079915" cy="582973"/>
          </a:xfrm>
        </p:spPr>
        <p:txBody>
          <a:bodyPr>
            <a:normAutofit/>
          </a:bodyPr>
          <a:lstStyle/>
          <a:p>
            <a:r>
              <a:rPr lang="en-IN" sz="3200" b="1" dirty="0"/>
              <a:t>METHODOLOGY (Displacement field)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E7B37D-7458-0B4F-981F-84D8BDED4D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856"/>
          <a:stretch/>
        </p:blipFill>
        <p:spPr>
          <a:xfrm>
            <a:off x="3167130" y="1463591"/>
            <a:ext cx="6628699" cy="24060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FBAAD0-3D98-C56A-C286-09699B406D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803"/>
          <a:stretch/>
        </p:blipFill>
        <p:spPr>
          <a:xfrm>
            <a:off x="3167130" y="3869678"/>
            <a:ext cx="6485251" cy="24060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26F0F3-7421-6AB2-73D9-271F3ACDB960}"/>
              </a:ext>
            </a:extLst>
          </p:cNvPr>
          <p:cNvSpPr txBox="1"/>
          <p:nvPr/>
        </p:nvSpPr>
        <p:spPr>
          <a:xfrm>
            <a:off x="648048" y="1870977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Fig.6 Synthetic displacement field of the three-point bending displacement field along the horizontal(left) and vertical(right) directions within 1500 × 1500 pixel</a:t>
            </a:r>
            <a:endParaRPr lang="en-IN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3B62AC-BB42-C899-E81C-B6DD7A5E5393}"/>
              </a:ext>
            </a:extLst>
          </p:cNvPr>
          <p:cNvSpPr txBox="1"/>
          <p:nvPr/>
        </p:nvSpPr>
        <p:spPr>
          <a:xfrm>
            <a:off x="684405" y="4232326"/>
            <a:ext cx="213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Fig.7 Mode-I crack tip synthetic displacement field along the horizontal(left) and vertical(right) directions within 1500×1500 pixel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779389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FB473A-8106-DCCF-80E3-A578B940C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ACC28-8306-4E9D-BE21-D79E0D1E9D8C}" type="slidenum">
              <a:rPr lang="en-IN" smtClean="0"/>
              <a:t>7</a:t>
            </a:fld>
            <a:endParaRPr lang="en-I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4197F14-F348-3C37-DEA4-92F5BEAA9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62" y="300184"/>
            <a:ext cx="10079915" cy="582973"/>
          </a:xfrm>
        </p:spPr>
        <p:txBody>
          <a:bodyPr>
            <a:normAutofit/>
          </a:bodyPr>
          <a:lstStyle/>
          <a:p>
            <a:r>
              <a:rPr lang="en-IN" sz="3200" b="1" dirty="0"/>
              <a:t>CONVOLUTIONAL NEURAL NETWORK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671C13-B20C-D81D-5718-2ECF77CB5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5871"/>
            <a:ext cx="11911748" cy="29861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AE54D5-B228-303A-E0B9-F7CFB2BEC143}"/>
              </a:ext>
            </a:extLst>
          </p:cNvPr>
          <p:cNvSpPr txBox="1"/>
          <p:nvPr/>
        </p:nvSpPr>
        <p:spPr>
          <a:xfrm>
            <a:off x="3631601" y="5701989"/>
            <a:ext cx="4258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Fig.8 </a:t>
            </a:r>
            <a:r>
              <a:rPr lang="en-US" sz="1200" dirty="0"/>
              <a:t>Schematic view of the CNN architecture</a:t>
            </a:r>
            <a:endParaRPr lang="en-IN" sz="12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F2D5E20-4663-4ED1-ABEB-3235E0B5B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762" y="1156011"/>
            <a:ext cx="10296862" cy="4552750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IN" sz="2400" dirty="0"/>
              <a:t>CNN’s are specifically designed to assist with pattern recognition and image recognition.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400" dirty="0"/>
              <a:t>The CNN model used by the author is given below. </a:t>
            </a:r>
          </a:p>
        </p:txBody>
      </p:sp>
    </p:spTree>
    <p:extLst>
      <p:ext uri="{BB962C8B-B14F-4D97-AF65-F5344CB8AC3E}">
        <p14:creationId xmlns:p14="http://schemas.microsoft.com/office/powerpoint/2010/main" val="3071582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B9ACAC-DAC1-3F19-40A5-66AC64273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271" y="3271948"/>
            <a:ext cx="3024691" cy="11342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9C47B1-D960-101B-7D37-FE858D625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659" y="3267417"/>
            <a:ext cx="3602018" cy="113809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B41FA-9C67-C1DD-690A-1F7450D13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762" y="3054620"/>
            <a:ext cx="10058400" cy="582973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Mean absolute error function is used as an objective function.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D0FA62-A86C-99F2-EA0F-B5C5C7FB4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ACC28-8306-4E9D-BE21-D79E0D1E9D8C}" type="slidenum">
              <a:rPr lang="en-IN" smtClean="0"/>
              <a:t>8</a:t>
            </a:fld>
            <a:endParaRPr lang="en-I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105C4CF-D71E-0741-70CD-F6C58A586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62" y="300184"/>
            <a:ext cx="10079915" cy="582973"/>
          </a:xfrm>
        </p:spPr>
        <p:txBody>
          <a:bodyPr>
            <a:normAutofit/>
          </a:bodyPr>
          <a:lstStyle/>
          <a:p>
            <a:r>
              <a:rPr lang="en-IN" sz="3200" b="1" dirty="0"/>
              <a:t>TRAINING ALGORITHM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AC064D7-D653-810E-F392-0C79422EE943}"/>
              </a:ext>
            </a:extLst>
          </p:cNvPr>
          <p:cNvSpPr txBox="1">
            <a:spLocks/>
          </p:cNvSpPr>
          <p:nvPr/>
        </p:nvSpPr>
        <p:spPr>
          <a:xfrm>
            <a:off x="720762" y="4543401"/>
            <a:ext cx="10058400" cy="58297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Stochastic gradient decent function is used to minimise the objective function.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339AC4-5CCA-AABF-60B4-F76BFED4C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271" y="4869745"/>
            <a:ext cx="3112812" cy="1492093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ADADD47-F3B8-AB00-F007-6926F874CA40}"/>
              </a:ext>
            </a:extLst>
          </p:cNvPr>
          <p:cNvSpPr txBox="1">
            <a:spLocks/>
          </p:cNvSpPr>
          <p:nvPr/>
        </p:nvSpPr>
        <p:spPr>
          <a:xfrm>
            <a:off x="720762" y="940866"/>
            <a:ext cx="10058400" cy="58297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2 activation functions used in the algorithm.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6744D9-4AF7-845C-813D-52E188A53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730" y="1293082"/>
            <a:ext cx="2771979" cy="176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ctivation Functions in Neural Networks | by SAGAR SHARMA | Towards Data  Science">
            <a:extLst>
              <a:ext uri="{FF2B5EF4-FFF2-40B4-BE49-F238E27FC236}">
                <a16:creationId xmlns:a16="http://schemas.microsoft.com/office/drawing/2014/main" id="{B5DD7694-EA7C-4490-FC23-EDB8BDCCD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248" y="1288375"/>
            <a:ext cx="2706147" cy="17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BF851B2-8C74-61B9-3792-9BC9FE1C5738}"/>
              </a:ext>
            </a:extLst>
          </p:cNvPr>
          <p:cNvSpPr txBox="1"/>
          <p:nvPr/>
        </p:nvSpPr>
        <p:spPr>
          <a:xfrm>
            <a:off x="8211671" y="1983471"/>
            <a:ext cx="3218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Fig. 9&amp;10 plots of </a:t>
            </a:r>
            <a:r>
              <a:rPr lang="en-IN" sz="1200" dirty="0" err="1"/>
              <a:t>ReLu</a:t>
            </a:r>
            <a:r>
              <a:rPr lang="en-IN" sz="1200" dirty="0"/>
              <a:t> and linear activation function</a:t>
            </a:r>
          </a:p>
        </p:txBody>
      </p:sp>
    </p:spTree>
    <p:extLst>
      <p:ext uri="{BB962C8B-B14F-4D97-AF65-F5344CB8AC3E}">
        <p14:creationId xmlns:p14="http://schemas.microsoft.com/office/powerpoint/2010/main" val="864759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34B15C-6298-9EF2-7EE0-6EBB635C73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262" y="941615"/>
            <a:ext cx="7468912" cy="497476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E9C16-805F-B56A-1C95-37E99CE42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ACC28-8306-4E9D-BE21-D79E0D1E9D8C}" type="slidenum">
              <a:rPr lang="en-IN" smtClean="0"/>
              <a:t>9</a:t>
            </a:fld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0F6800B-CC22-D854-6659-F86B10C27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62" y="300184"/>
            <a:ext cx="10079915" cy="582973"/>
          </a:xfrm>
        </p:spPr>
        <p:txBody>
          <a:bodyPr>
            <a:normAutofit/>
          </a:bodyPr>
          <a:lstStyle/>
          <a:p>
            <a:r>
              <a:rPr lang="en-IN" sz="3200" b="1" dirty="0"/>
              <a:t>TRAINING DATA FOR CNN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EE9385-488E-F871-1DA7-CA7D7A3B4E59}"/>
              </a:ext>
            </a:extLst>
          </p:cNvPr>
          <p:cNvSpPr txBox="1"/>
          <p:nvPr/>
        </p:nvSpPr>
        <p:spPr>
          <a:xfrm>
            <a:off x="3864683" y="5908061"/>
            <a:ext cx="37920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Table. 1 Training and testing cases</a:t>
            </a:r>
          </a:p>
        </p:txBody>
      </p:sp>
    </p:spTree>
    <p:extLst>
      <p:ext uri="{BB962C8B-B14F-4D97-AF65-F5344CB8AC3E}">
        <p14:creationId xmlns:p14="http://schemas.microsoft.com/office/powerpoint/2010/main" val="109962168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1739</TotalTime>
  <Words>787</Words>
  <Application>Microsoft Office PowerPoint</Application>
  <PresentationFormat>Widescreen</PresentationFormat>
  <Paragraphs>87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Retrospect</vt:lpstr>
      <vt:lpstr>Assessment of Speckle‑Pattern Quality using Deep‑Learning‑Based CNN</vt:lpstr>
      <vt:lpstr>INTRODUCTION</vt:lpstr>
      <vt:lpstr>BACKGROUND</vt:lpstr>
      <vt:lpstr>AUTHOR’S OBJECTIVES</vt:lpstr>
      <vt:lpstr>METHODOLOGY</vt:lpstr>
      <vt:lpstr>METHODOLOGY (Displacement field)</vt:lpstr>
      <vt:lpstr>CONVOLUTIONAL NEURAL NETWORK</vt:lpstr>
      <vt:lpstr>TRAINING ALGORITHM</vt:lpstr>
      <vt:lpstr>TRAINING DATA FOR CNN</vt:lpstr>
      <vt:lpstr>RESULTS</vt:lpstr>
      <vt:lpstr>RESULTS</vt:lpstr>
      <vt:lpstr>RESULTS</vt:lpstr>
      <vt:lpstr>RESULTS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Assessment of Speckle‑Pattern Quality using Deep‑Learning‑Based CNN</dc:title>
  <dc:creator>deepak sagar</dc:creator>
  <cp:lastModifiedBy>deepak sagar</cp:lastModifiedBy>
  <cp:revision>4</cp:revision>
  <dcterms:created xsi:type="dcterms:W3CDTF">2023-04-13T13:22:01Z</dcterms:created>
  <dcterms:modified xsi:type="dcterms:W3CDTF">2023-04-14T19:14:41Z</dcterms:modified>
</cp:coreProperties>
</file>